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9" r:id="rId15"/>
    <p:sldId id="280" r:id="rId16"/>
    <p:sldId id="271" r:id="rId17"/>
    <p:sldId id="272" r:id="rId18"/>
    <p:sldId id="273" r:id="rId19"/>
    <p:sldId id="267" r:id="rId20"/>
    <p:sldId id="281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2112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A567-39DA-4B32-A41D-44F7FEA299B3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0FC1953-FE49-4D56-9B11-D5D9F0C2B98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6E3A567-39DA-4B32-A41D-44F7FEA299B3}" type="datetimeFigureOut">
              <a:rPr lang="ru-RU" smtClean="0"/>
              <a:t>24.03.2023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statements.43edu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one.43edu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7543800" cy="2593975"/>
          </a:xfrm>
        </p:spPr>
        <p:txBody>
          <a:bodyPr>
            <a:noAutofit/>
          </a:bodyPr>
          <a:lstStyle/>
          <a:p>
            <a:r>
              <a:rPr lang="ru-RU" sz="3200" dirty="0" smtClean="0"/>
              <a:t>Инструкция для родителей </a:t>
            </a:r>
            <a:br>
              <a:rPr lang="ru-RU" sz="3200" dirty="0" smtClean="0"/>
            </a:br>
            <a:r>
              <a:rPr lang="ru-RU" sz="3200" dirty="0" smtClean="0"/>
              <a:t>(законных представителей)</a:t>
            </a:r>
            <a:br>
              <a:rPr lang="ru-RU" sz="3200" dirty="0" smtClean="0"/>
            </a:br>
            <a:r>
              <a:rPr lang="ru-RU" sz="3200" dirty="0" smtClean="0"/>
              <a:t>по подаче заявлений</a:t>
            </a:r>
            <a:br>
              <a:rPr lang="ru-RU" sz="3200" dirty="0" smtClean="0"/>
            </a:br>
            <a:r>
              <a:rPr lang="ru-RU" sz="3200" dirty="0" smtClean="0"/>
              <a:t>в 1 класс электронным способом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809328"/>
          </a:xfrm>
        </p:spPr>
        <p:txBody>
          <a:bodyPr>
            <a:normAutofit/>
          </a:bodyPr>
          <a:lstStyle/>
          <a:p>
            <a:r>
              <a:rPr lang="ru-RU" dirty="0" smtClean="0"/>
              <a:t>Подача заявления через Единую региональную информационную систему образования </a:t>
            </a:r>
          </a:p>
          <a:p>
            <a:r>
              <a:rPr lang="ru-RU" dirty="0" smtClean="0"/>
              <a:t>Кировской области</a:t>
            </a:r>
          </a:p>
          <a:p>
            <a:endParaRPr lang="ru-RU" dirty="0"/>
          </a:p>
          <a:p>
            <a:pPr algn="ctr"/>
            <a:r>
              <a:rPr lang="ru-RU" dirty="0" smtClean="0"/>
              <a:t>2023 г.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8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ru-RU" sz="2800" dirty="0"/>
              <a:t>Заполните поля открывшейся формы «</a:t>
            </a:r>
            <a:r>
              <a:rPr lang="ru-RU" sz="2800" dirty="0" smtClean="0"/>
              <a:t>Зачисление </a:t>
            </a:r>
            <a:r>
              <a:rPr lang="ru-RU" sz="2800" dirty="0"/>
              <a:t>детей в общеобразовательные организации</a:t>
            </a:r>
            <a:r>
              <a:rPr lang="ru-RU" sz="2800" dirty="0" smtClean="0"/>
              <a:t>».</a:t>
            </a:r>
            <a:endParaRPr lang="ru-RU" sz="2800" dirty="0"/>
          </a:p>
          <a:p>
            <a:pPr marL="114300" indent="0">
              <a:buNone/>
            </a:pPr>
            <a:r>
              <a:rPr lang="ru-RU" sz="2800" dirty="0"/>
              <a:t>В поле «Тип заявления» предоставлен выбор варианта </a:t>
            </a:r>
            <a:r>
              <a:rPr lang="ru-RU" sz="2800" dirty="0" smtClean="0"/>
              <a:t>зачисления.</a:t>
            </a:r>
            <a:endParaRPr lang="ru-RU" sz="2800" dirty="0"/>
          </a:p>
          <a:p>
            <a:pPr lvl="0"/>
            <a:r>
              <a:rPr lang="ru-RU" sz="2800" b="1" dirty="0"/>
              <a:t>зачисление в первый класс, для зачисления </a:t>
            </a:r>
            <a:r>
              <a:rPr lang="ru-RU" sz="2800" b="1" dirty="0" smtClean="0"/>
              <a:t>              в </a:t>
            </a:r>
            <a:r>
              <a:rPr lang="ru-RU" sz="2800" b="1" dirty="0"/>
              <a:t>1-й класс следующего учебного </a:t>
            </a:r>
            <a:r>
              <a:rPr lang="ru-RU" sz="2800" b="1" dirty="0" smtClean="0"/>
              <a:t>года</a:t>
            </a:r>
            <a:r>
              <a:rPr lang="ru-RU" sz="2800" dirty="0"/>
              <a:t> </a:t>
            </a:r>
            <a:r>
              <a:rPr lang="ru-RU" sz="2800" dirty="0" smtClean="0"/>
              <a:t>     (данный вариант </a:t>
            </a:r>
            <a:r>
              <a:rPr lang="ru-RU" sz="2800" dirty="0"/>
              <a:t>используется для </a:t>
            </a:r>
            <a:r>
              <a:rPr lang="ru-RU" sz="2800" dirty="0" smtClean="0"/>
              <a:t>родителей будущих первоклассников);</a:t>
            </a:r>
            <a:endParaRPr lang="ru-RU" sz="2800" dirty="0"/>
          </a:p>
          <a:p>
            <a:pPr lvl="0"/>
            <a:r>
              <a:rPr lang="ru-RU" sz="2800" dirty="0"/>
              <a:t>зачисление в десятый класс, для зачисления </a:t>
            </a:r>
            <a:r>
              <a:rPr lang="ru-RU" sz="2800" dirty="0" smtClean="0"/>
              <a:t>        в </a:t>
            </a:r>
            <a:r>
              <a:rPr lang="ru-RU" sz="2800" dirty="0"/>
              <a:t>10-й класс следующего учебного года;</a:t>
            </a:r>
          </a:p>
          <a:p>
            <a:pPr lvl="0"/>
            <a:r>
              <a:rPr lang="ru-RU" sz="2800" dirty="0"/>
              <a:t>зачисление, для зачисления в классы текущего учебного года.</a:t>
            </a:r>
          </a:p>
          <a:p>
            <a:pPr marL="11430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9662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8071714" cy="4608512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865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ru-RU" dirty="0"/>
              <a:t>Далее необходимо заполнить блок персональных данных заявителя, указав следующую </a:t>
            </a:r>
            <a:r>
              <a:rPr lang="ru-RU" dirty="0" smtClean="0"/>
              <a:t>информацию:</a:t>
            </a:r>
            <a:endParaRPr lang="ru-RU" dirty="0"/>
          </a:p>
          <a:p>
            <a:pPr lvl="0"/>
            <a:r>
              <a:rPr lang="ru-RU" dirty="0"/>
              <a:t>Тип заявителя – значение выбирается из списка;</a:t>
            </a:r>
          </a:p>
          <a:p>
            <a:pPr lvl="0"/>
            <a:r>
              <a:rPr lang="ru-RU" dirty="0"/>
              <a:t>ФИО заявителя – принимается по данным указанным при регистрации или пришедшим с портала </a:t>
            </a:r>
            <a:r>
              <a:rPr lang="ru-RU" dirty="0" err="1"/>
              <a:t>Госуслуг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Дата рождения – заполняется вручную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ru-RU" dirty="0"/>
              <a:t>Гражданство – принимается значение из справочника;</a:t>
            </a:r>
          </a:p>
          <a:p>
            <a:pPr lvl="0"/>
            <a:r>
              <a:rPr lang="ru-RU" dirty="0"/>
              <a:t>СНИЛС – принимается по данным указанным при регистрации или пришедшим с портала </a:t>
            </a:r>
            <a:r>
              <a:rPr lang="ru-RU" dirty="0" err="1"/>
              <a:t>Госуслуг</a:t>
            </a:r>
            <a:r>
              <a:rPr lang="ru-RU" dirty="0"/>
              <a:t> и является уникальным идентификатором пользователя в Системе;</a:t>
            </a:r>
          </a:p>
          <a:p>
            <a:pPr lvl="0"/>
            <a:r>
              <a:rPr lang="ru-RU" dirty="0"/>
              <a:t>Контактные данные заявителя – необходимы для осуществления обратной связи с </a:t>
            </a:r>
            <a:r>
              <a:rPr lang="ru-RU" dirty="0" smtClean="0"/>
              <a:t>заявителем;</a:t>
            </a:r>
            <a:endParaRPr lang="ru-RU" dirty="0"/>
          </a:p>
          <a:p>
            <a:pPr lvl="0"/>
            <a:r>
              <a:rPr lang="ru-RU" dirty="0"/>
              <a:t>Блок данных «Удостоверение личности заявителя» - вносится в соответствии с данными соответствующего документа;</a:t>
            </a:r>
          </a:p>
          <a:p>
            <a:pPr lvl="0"/>
            <a:r>
              <a:rPr lang="ru-RU" dirty="0"/>
              <a:t>Блок данных «Адрес» - включает в себя тип регистрации, адрес регистрации и адрес </a:t>
            </a:r>
            <a:r>
              <a:rPr lang="ru-RU" dirty="0" smtClean="0"/>
              <a:t>фактического проживания.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133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2501" y="1600200"/>
            <a:ext cx="7609398" cy="480060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331495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b="1" dirty="0" smtClean="0"/>
              <a:t>Адрес регистрации ребенка и заявителя вносится в формате </a:t>
            </a:r>
            <a:r>
              <a:rPr lang="ru-RU" b="1" dirty="0" smtClean="0"/>
              <a:t>ФИАС и только из выпадающего списка</a:t>
            </a:r>
            <a:r>
              <a:rPr lang="ru-RU" dirty="0" smtClean="0"/>
              <a:t>: </a:t>
            </a:r>
            <a:r>
              <a:rPr lang="ru-RU" dirty="0" smtClean="0"/>
              <a:t>область, городской округ/район, населенный пункт, улица, дом. </a:t>
            </a:r>
            <a:r>
              <a:rPr lang="ru-RU" dirty="0" smtClean="0"/>
              <a:t>  </a:t>
            </a:r>
            <a:r>
              <a:rPr lang="ru-RU" dirty="0" smtClean="0"/>
              <a:t>Квартиру вносить не надо. </a:t>
            </a:r>
          </a:p>
          <a:p>
            <a:pPr marL="114300" indent="0">
              <a:buNone/>
            </a:pPr>
            <a:r>
              <a:rPr lang="ru-RU" dirty="0" smtClean="0"/>
              <a:t>При </a:t>
            </a:r>
            <a:r>
              <a:rPr lang="ru-RU" dirty="0"/>
              <a:t>вводе адреса ФИАС вводится ключевое слово, которое вызывает раскрывающийся список. Так, например, для территорий города Кирова ключевое слово «Киров» вводится 3 раза – для области, городского округа и собственно города. Ввод ключевого слова обязателен через запятую с пробелом</a:t>
            </a:r>
            <a:r>
              <a:rPr lang="ru-RU" dirty="0" smtClean="0"/>
              <a:t>.</a:t>
            </a:r>
          </a:p>
          <a:p>
            <a:pPr marL="114300" indent="0">
              <a:buNone/>
            </a:pPr>
            <a:r>
              <a:rPr lang="ru-RU" dirty="0" smtClean="0"/>
              <a:t>Пример корректно введенного адреса: </a:t>
            </a:r>
          </a:p>
          <a:p>
            <a:pPr marL="114300" indent="0">
              <a:buNone/>
            </a:pPr>
            <a:r>
              <a:rPr lang="ru-RU" dirty="0" smtClean="0"/>
              <a:t>«</a:t>
            </a:r>
            <a:r>
              <a:rPr lang="ru-RU" dirty="0" err="1"/>
              <a:t>обл</a:t>
            </a:r>
            <a:r>
              <a:rPr lang="ru-RU" dirty="0"/>
              <a:t> Кировская, </a:t>
            </a:r>
            <a:r>
              <a:rPr lang="ru-RU" dirty="0" err="1"/>
              <a:t>г.о</a:t>
            </a:r>
            <a:r>
              <a:rPr lang="ru-RU" dirty="0"/>
              <a:t>. город Киров, г Киров, </a:t>
            </a:r>
            <a:r>
              <a:rPr lang="ru-RU" dirty="0" err="1"/>
              <a:t>ул</a:t>
            </a:r>
            <a:r>
              <a:rPr lang="ru-RU" dirty="0"/>
              <a:t> Пролетарская, д. 3</a:t>
            </a:r>
            <a:r>
              <a:rPr lang="ru-RU" dirty="0" smtClean="0"/>
              <a:t>»</a:t>
            </a:r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77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2736304" cy="270273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600" y="1907293"/>
            <a:ext cx="3151850" cy="266012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237358"/>
            <a:ext cx="3456384" cy="253518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975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/>
              <a:t>При желании в заявление могут быть внесены данные второго родителя (законного представителя) </a:t>
            </a:r>
            <a:endParaRPr lang="ru-RU" dirty="0" smtClean="0"/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5" name="Рисунок 4" descr="C:\Users\user\YandexDisk\Скриншоты\род.png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7272808" cy="3960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772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/>
              <a:t>Если заявление подается от законного представителя или лица, </a:t>
            </a:r>
            <a:r>
              <a:rPr lang="ru-RU" dirty="0" smtClean="0"/>
              <a:t>действующего </a:t>
            </a:r>
            <a:r>
              <a:rPr lang="ru-RU" dirty="0"/>
              <a:t>от имени законного представителя, то при формировании заявления необходимо заполнить блок данных «Сведения о документе, подтверждающем полномочия» </a:t>
            </a:r>
            <a:endParaRPr lang="ru-RU" dirty="0" smtClean="0"/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6" name="Рисунок 5" descr="C:\Users\user\YandexDisk\Скриншоты\2021-03-11_16-42-37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93212"/>
            <a:ext cx="7344816" cy="2844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376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/>
              <a:t>Далее необходимо заполнить блок данных «Информация о ребёнке» 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7584" y="2420888"/>
            <a:ext cx="6840760" cy="417646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175988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dirty="0"/>
              <a:t>В поле «Муниципалитет» необходимо выбрать муниципальное образование (городской округ), в котором расположена желаемая образовательная организация. </a:t>
            </a:r>
          </a:p>
          <a:p>
            <a:r>
              <a:rPr lang="ru-RU" sz="2800" dirty="0"/>
              <a:t>В поле «Общеобразовательная организация» необходимо выбрать желаемую образовательную организацию, в которую будет направлено ваше заявление).</a:t>
            </a:r>
          </a:p>
          <a:p>
            <a:r>
              <a:rPr lang="ru-RU" sz="2800" dirty="0"/>
              <a:t>Поле «Язык образования» по умолчанию принимает значение «Русский язык».</a:t>
            </a:r>
          </a:p>
          <a:p>
            <a:r>
              <a:rPr lang="ru-RU" sz="2800" dirty="0"/>
              <a:t>При потребности в обучении ребенка, по адаптированной образовательной программе укажите это в соответствующем поле.</a:t>
            </a:r>
          </a:p>
          <a:p>
            <a:r>
              <a:rPr lang="ru-RU" sz="2800" dirty="0"/>
              <a:t>В поле «Комментарий» может быть указана дополнительная информация для образовательной организации</a:t>
            </a:r>
            <a:r>
              <a:rPr lang="ru-RU" sz="2800" dirty="0" smtClean="0"/>
              <a:t>.</a:t>
            </a:r>
          </a:p>
          <a:p>
            <a:pPr marL="11430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(Поля, отмеченные красной звездочкой, обязательны к заполнению)</a:t>
            </a:r>
            <a:endParaRPr lang="ru-RU" sz="2800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6826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Для работы в системе подачи заявлений на зачисление в общеобразовательную организацию (далее – организация) запустите интернет браузер и перейдите по адресу https://statements.43edu.ru </a:t>
            </a:r>
          </a:p>
          <a:p>
            <a:r>
              <a:rPr lang="ru-RU" sz="2800" dirty="0"/>
              <a:t>На экране отобразится стартовая страница системы, для осуществления авторизации в системе нажмите «Войти через 43EDU.RU» </a:t>
            </a:r>
          </a:p>
        </p:txBody>
      </p:sp>
    </p:spTree>
    <p:extLst>
      <p:ext uri="{BB962C8B-B14F-4D97-AF65-F5344CB8AC3E}">
        <p14:creationId xmlns:p14="http://schemas.microsoft.com/office/powerpoint/2010/main" val="326067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7102"/>
            <a:ext cx="7620000" cy="4586796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6452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1600" dirty="0"/>
              <a:t>После заполнения всех полей формы, можно прикрепить электронные копии </a:t>
            </a:r>
            <a:r>
              <a:rPr lang="ru-RU" sz="1600" dirty="0" smtClean="0"/>
              <a:t>документов (</a:t>
            </a:r>
            <a:r>
              <a:rPr lang="ru-RU" sz="1600" dirty="0"/>
              <a:t>необходимые документы могут быть предоставлены при личном визите в </a:t>
            </a:r>
            <a:r>
              <a:rPr lang="ru-RU" sz="1600" dirty="0" smtClean="0"/>
              <a:t>образовательную организацию)</a:t>
            </a:r>
            <a:endParaRPr lang="ru-RU" sz="1600" dirty="0"/>
          </a:p>
        </p:txBody>
      </p:sp>
      <p:pic>
        <p:nvPicPr>
          <p:cNvPr id="6" name="Рисунок 5" descr="C:\Users\user\YandexDisk\Скриншоты\2021-03-11_16-49-36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6912768" cy="3960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684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400" dirty="0"/>
              <a:t>Для завершения формирования заявления, необходимо нажать на кнопку «Сохранить». </a:t>
            </a:r>
          </a:p>
          <a:p>
            <a:pPr marL="114300" indent="0">
              <a:buNone/>
            </a:pPr>
            <a:r>
              <a:rPr lang="ru-RU" sz="2400" dirty="0"/>
              <a:t>Данное действие переводит заявление в статус «Черновик». Заявления в статусе «Черновик» доступны для </a:t>
            </a:r>
            <a:r>
              <a:rPr lang="ru-RU" sz="2400" dirty="0" smtClean="0"/>
              <a:t>просмотра и редактирования. Заявление не считается поданным</a:t>
            </a:r>
            <a:r>
              <a:rPr lang="ru-RU" sz="2400" dirty="0" smtClean="0"/>
              <a:t>.</a:t>
            </a:r>
            <a:endParaRPr lang="ru-RU" sz="2400" dirty="0" smtClean="0"/>
          </a:p>
          <a:p>
            <a:pPr marL="114300" indent="0">
              <a:buNone/>
            </a:pPr>
            <a:r>
              <a:rPr lang="ru-RU" sz="2400" dirty="0" smtClean="0"/>
              <a:t>Для завершения подачи заявления подпишите его, нажав на соответствующую кнопку «Подписать». </a:t>
            </a:r>
            <a:endParaRPr lang="ru-RU" sz="2400" dirty="0" smtClean="0"/>
          </a:p>
          <a:p>
            <a:pPr marL="114300" indent="0">
              <a:buNone/>
            </a:pPr>
            <a:r>
              <a:rPr lang="ru-RU" sz="2400" dirty="0" smtClean="0"/>
              <a:t>В </a:t>
            </a:r>
            <a:r>
              <a:rPr lang="ru-RU" sz="2400" dirty="0" smtClean="0"/>
              <a:t>таком случае заявление считается поданным и доступно только для просмотра информации (редактировать нельзя).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5296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1340768"/>
            <a:ext cx="6840760" cy="5184576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171566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1340768"/>
            <a:ext cx="7488832" cy="5256584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360199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ВНИМАНИЕ!</a:t>
            </a:r>
          </a:p>
          <a:p>
            <a:pPr marL="114300" indent="0">
              <a:buNone/>
            </a:pPr>
            <a:r>
              <a:rPr lang="ru-RU" b="1" dirty="0"/>
              <a:t>После подачи заявления необходимо отслеживать изменения статусов Вашего заявления в Личном </a:t>
            </a:r>
            <a:r>
              <a:rPr lang="ru-RU" b="1" dirty="0" smtClean="0"/>
              <a:t>кабинете по адресу </a:t>
            </a:r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statements.43edu.ru</a:t>
            </a:r>
            <a:r>
              <a:rPr lang="ru-RU" b="1" dirty="0" smtClean="0"/>
              <a:t>.</a:t>
            </a:r>
          </a:p>
          <a:p>
            <a:pPr marL="11430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400" dirty="0" smtClean="0"/>
              <a:t> Телефоны </a:t>
            </a:r>
            <a:r>
              <a:rPr lang="ru-RU" sz="2400" dirty="0"/>
              <a:t>горячей линии технической </a:t>
            </a:r>
            <a:r>
              <a:rPr lang="ru-RU" sz="2400" dirty="0" smtClean="0"/>
              <a:t>поддержки:</a:t>
            </a:r>
            <a:endParaRPr lang="ru-RU" sz="2400" dirty="0"/>
          </a:p>
          <a:p>
            <a:pPr indent="-342900"/>
            <a:r>
              <a:rPr lang="ru-RU" sz="2400" dirty="0" smtClean="0"/>
              <a:t>8-922-949-99-54</a:t>
            </a:r>
            <a:endParaRPr lang="ru-RU" sz="2400" dirty="0"/>
          </a:p>
          <a:p>
            <a:pPr indent="-342900"/>
            <a:r>
              <a:rPr lang="ru-RU" sz="2400" dirty="0" smtClean="0"/>
              <a:t>8-922-948-50-12</a:t>
            </a:r>
          </a:p>
          <a:p>
            <a:pPr indent="-342900"/>
            <a:r>
              <a:rPr lang="ru-RU" sz="2400" dirty="0"/>
              <a:t>8-922-963-78-52</a:t>
            </a:r>
          </a:p>
          <a:p>
            <a:pPr indent="-342900"/>
            <a:r>
              <a:rPr lang="ru-RU" sz="2400" dirty="0"/>
              <a:t>8-922-963-35-63</a:t>
            </a:r>
          </a:p>
          <a:p>
            <a:pPr indent="-342900"/>
            <a:endParaRPr lang="ru-RU" sz="2400" dirty="0"/>
          </a:p>
          <a:p>
            <a:pPr marL="114300" indent="0">
              <a:buNone/>
            </a:pPr>
            <a:r>
              <a:rPr lang="ru-RU" sz="2400" dirty="0" smtClean="0"/>
              <a:t>Электронная почта: </a:t>
            </a:r>
            <a:r>
              <a:rPr lang="en-US" sz="2400" dirty="0"/>
              <a:t>ikt_coko@e-kirov.ru</a:t>
            </a:r>
            <a:endParaRPr lang="ru-RU" sz="2400" dirty="0"/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403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pic>
        <p:nvPicPr>
          <p:cNvPr id="1026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7880257" cy="25202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198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/>
              <a:t>После перенаправления на страницу авторизации возможны три способа подачи заявления</a:t>
            </a:r>
            <a:r>
              <a:rPr lang="ru-RU" sz="2800" dirty="0" smtClean="0"/>
              <a:t>:</a:t>
            </a:r>
          </a:p>
          <a:p>
            <a:pPr marL="114300" indent="0">
              <a:buNone/>
            </a:pPr>
            <a:r>
              <a:rPr lang="ru-RU" sz="2800" dirty="0" smtClean="0"/>
              <a:t>Способ </a:t>
            </a:r>
            <a:r>
              <a:rPr lang="ru-RU" sz="2800" dirty="0"/>
              <a:t>1. С использованием кнопки «Вход через портал </a:t>
            </a:r>
            <a:r>
              <a:rPr lang="ru-RU" sz="2800" dirty="0" err="1"/>
              <a:t>Госуслуг</a:t>
            </a:r>
            <a:r>
              <a:rPr lang="ru-RU" sz="2800" dirty="0"/>
              <a:t>» при наличии </a:t>
            </a:r>
            <a:r>
              <a:rPr lang="ru-RU" sz="2800" dirty="0" smtClean="0"/>
              <a:t>подтвержденной </a:t>
            </a:r>
            <a:r>
              <a:rPr lang="ru-RU" sz="2800" dirty="0"/>
              <a:t>учетной записи на ЕПГУ</a:t>
            </a:r>
          </a:p>
        </p:txBody>
      </p:sp>
      <p:pic>
        <p:nvPicPr>
          <p:cNvPr id="4" name="Рисунок 3" descr="C:\Users\User\YandexDisk\Скриншоты\2022-05-05_15-26-5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462128"/>
            <a:ext cx="6480720" cy="22072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2780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2852936"/>
            <a:ext cx="3433192" cy="276490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 smtClean="0"/>
              <a:t>Используйте логин </a:t>
            </a:r>
          </a:p>
          <a:p>
            <a:pPr marL="114300" indent="0">
              <a:buNone/>
            </a:pPr>
            <a:r>
              <a:rPr lang="ru-RU" sz="2800" dirty="0" smtClean="0"/>
              <a:t>и пароль от портала</a:t>
            </a:r>
          </a:p>
          <a:p>
            <a:pPr marL="114300" indent="0">
              <a:buNone/>
            </a:pPr>
            <a:r>
              <a:rPr lang="ru-RU" sz="2800" dirty="0" smtClean="0"/>
              <a:t> </a:t>
            </a:r>
            <a:r>
              <a:rPr lang="ru-RU" sz="2800" dirty="0" err="1" smtClean="0"/>
              <a:t>Госуслуг</a:t>
            </a:r>
            <a:endParaRPr lang="ru-RU" sz="2800" dirty="0"/>
          </a:p>
        </p:txBody>
      </p:sp>
      <p:pic>
        <p:nvPicPr>
          <p:cNvPr id="4" name="Рисунок 3" descr="C:\Users\user\YandexDisk\Скриншоты\гос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35155"/>
            <a:ext cx="3723506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513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/>
              <a:t>Способ 2. С помощью регистрации в единой региональной информационной системе образования Кировской области (ЕРИСО КО) при нажатии кнопки «Зарегистрироваться»</a:t>
            </a:r>
          </a:p>
          <a:p>
            <a:pPr marL="114300" indent="0">
              <a:buNone/>
            </a:pPr>
            <a:endParaRPr lang="ru-RU" sz="2800" dirty="0"/>
          </a:p>
        </p:txBody>
      </p:sp>
      <p:pic>
        <p:nvPicPr>
          <p:cNvPr id="6" name="Рисунок 5"/>
          <p:cNvPicPr/>
          <p:nvPr/>
        </p:nvPicPr>
        <p:blipFill>
          <a:blip r:embed="rId2"/>
          <a:stretch>
            <a:fillRect/>
          </a:stretch>
        </p:blipFill>
        <p:spPr>
          <a:xfrm>
            <a:off x="1763688" y="3452304"/>
            <a:ext cx="4933950" cy="3228975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9728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/>
              <a:t>При регистрации заполнить все поля и нажать кнопку «Зарегистрироваться». После </a:t>
            </a:r>
            <a:r>
              <a:rPr lang="ru-RU" sz="2800" dirty="0" smtClean="0"/>
              <a:t>регистрации необходимо</a:t>
            </a:r>
            <a:r>
              <a:rPr lang="en-US" sz="2800" dirty="0" smtClean="0"/>
              <a:t> </a:t>
            </a:r>
            <a:r>
              <a:rPr lang="ru-RU" sz="2800" dirty="0" smtClean="0"/>
              <a:t>подтвердить регистрацию в указанной при регистрации электронной почте.  Повторно войти на страницу подачи заявления https</a:t>
            </a:r>
            <a:r>
              <a:rPr lang="ru-RU" sz="2800" dirty="0"/>
              <a:t>://statements.43edu.ru </a:t>
            </a:r>
          </a:p>
          <a:p>
            <a:pPr marL="114300" indent="0">
              <a:buNone/>
            </a:pPr>
            <a:r>
              <a:rPr lang="en-US" sz="2800" dirty="0" smtClean="0"/>
              <a:t>(</a:t>
            </a:r>
            <a:r>
              <a:rPr lang="ru-RU" sz="2800" dirty="0" smtClean="0"/>
              <a:t>все действия необходимо производить в одном браузере)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278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Авторизация в системе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Способ 3. Если у родителя (законного представителя) </a:t>
            </a:r>
            <a:r>
              <a:rPr lang="ru-RU" sz="2800" dirty="0" smtClean="0"/>
              <a:t>имеются дети, </a:t>
            </a:r>
            <a:r>
              <a:rPr lang="ru-RU" sz="2800" dirty="0"/>
              <a:t>обучающиеся в образовательной </a:t>
            </a:r>
            <a:r>
              <a:rPr lang="ru-RU" sz="2800" dirty="0" smtClean="0"/>
              <a:t>организации, </a:t>
            </a:r>
            <a:r>
              <a:rPr lang="ru-RU" sz="2800" dirty="0"/>
              <a:t>можно использовать вход через Личный кабинет родителя (законного представителя) на </a:t>
            </a:r>
            <a:r>
              <a:rPr lang="ru-RU" sz="2800" u="sng" dirty="0">
                <a:hlinkClick r:id="rId2"/>
              </a:rPr>
              <a:t>https://one.43edu.ru</a:t>
            </a:r>
            <a:r>
              <a:rPr lang="ru-RU" sz="2800" dirty="0"/>
              <a:t>.  Далее  выбрать иконку «Заявления в ОО».</a:t>
            </a:r>
          </a:p>
        </p:txBody>
      </p:sp>
    </p:spTree>
    <p:extLst>
      <p:ext uri="{BB962C8B-B14F-4D97-AF65-F5344CB8AC3E}">
        <p14:creationId xmlns:p14="http://schemas.microsoft.com/office/powerpoint/2010/main" val="415213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Подача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/>
              <a:t>После успешного прохождения авторизации пользователю будет возможность подачи заявления, для этого нажмите на кнопку «Подать </a:t>
            </a:r>
            <a:r>
              <a:rPr lang="ru-RU" sz="2800" dirty="0" smtClean="0"/>
              <a:t>заявление»</a:t>
            </a:r>
          </a:p>
          <a:p>
            <a:pPr marL="114300" indent="0">
              <a:buNone/>
            </a:pPr>
            <a:endParaRPr lang="ru-RU" sz="2800" dirty="0"/>
          </a:p>
        </p:txBody>
      </p:sp>
      <p:pic>
        <p:nvPicPr>
          <p:cNvPr id="4" name="Рисунок 3" descr="C:\Users\User\YandexDisk\Скриншоты\2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" r="1123" b="4381"/>
          <a:stretch/>
        </p:blipFill>
        <p:spPr bwMode="auto">
          <a:xfrm>
            <a:off x="755576" y="3501008"/>
            <a:ext cx="7200800" cy="2952328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9336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161</TotalTime>
  <Words>758</Words>
  <Application>Microsoft Office PowerPoint</Application>
  <PresentationFormat>Экран (4:3)</PresentationFormat>
  <Paragraphs>83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Соседство</vt:lpstr>
      <vt:lpstr>Инструкция для родителей  (законных представителей) по подаче заявлений в 1 класс электронным способом</vt:lpstr>
      <vt:lpstr>Авторизация в системе</vt:lpstr>
      <vt:lpstr>Авторизация в системе</vt:lpstr>
      <vt:lpstr>Авторизация в системе</vt:lpstr>
      <vt:lpstr>Авторизация в системе</vt:lpstr>
      <vt:lpstr>Авторизация в системе</vt:lpstr>
      <vt:lpstr>Авторизация в системе</vt:lpstr>
      <vt:lpstr>Авторизация в системе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  <vt:lpstr>Подача заявления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Инструкция для родителей  (законных представителей) по подаче заявлений в 1 класс электронным способом</dc:title>
  <dc:creator>Владимир Андреевич</dc:creator>
  <cp:lastModifiedBy>Ольга Сергеевна Карапольцева</cp:lastModifiedBy>
  <cp:revision>25</cp:revision>
  <dcterms:created xsi:type="dcterms:W3CDTF">2023-03-16T12:27:28Z</dcterms:created>
  <dcterms:modified xsi:type="dcterms:W3CDTF">2023-03-24T07:01:23Z</dcterms:modified>
</cp:coreProperties>
</file>